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3" autoAdjust="0"/>
    <p:restoredTop sz="81260" autoAdjust="0"/>
  </p:normalViewPr>
  <p:slideViewPr>
    <p:cSldViewPr snapToGrid="0" showGuides="1">
      <p:cViewPr varScale="1">
        <p:scale>
          <a:sx n="86" d="100"/>
          <a:sy n="86" d="100"/>
        </p:scale>
        <p:origin x="524" y="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9878D-7209-4C0E-B4D3-EF6C905F708A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932A9D-D4E6-47B4-BF25-AC82AF4C9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47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28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66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162 = 3</a:t>
            </a:r>
            <a:r>
              <a:rPr lang="en-US" baseline="30000" dirty="0"/>
              <a:t>4</a:t>
            </a:r>
            <a:r>
              <a:rPr lang="en-US" baseline="0" dirty="0"/>
              <a:t> *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129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162 = 3</a:t>
            </a:r>
            <a:r>
              <a:rPr lang="en-US" baseline="30000" dirty="0"/>
              <a:t>4</a:t>
            </a:r>
            <a:r>
              <a:rPr lang="en-US" baseline="0" dirty="0"/>
              <a:t> *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932A9D-D4E6-47B4-BF25-AC82AF4C91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76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91126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326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82108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3811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198641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7234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7745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53918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53152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9116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32575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87E5667A-3A4F-4E41-ABE1-54E1E6B7F691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A276189C-DF5B-4A03-976A-D77BAB4235F3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13956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38383-E5D4-2778-4D35-3EBBE562CF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Working with Integers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E11AE-4355-F1FC-1F95-E53C16E6A0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Fundamental Theorem 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of Arithmetic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18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Prime Factorizations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47B2C-3816-568A-FE9F-1F7FB1E3FB95}"/>
              </a:ext>
            </a:extLst>
          </p:cNvPr>
          <p:cNvSpPr txBox="1">
            <a:spLocks/>
          </p:cNvSpPr>
          <p:nvPr/>
        </p:nvSpPr>
        <p:spPr>
          <a:xfrm>
            <a:off x="4343400" y="2075989"/>
            <a:ext cx="3485754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180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9FED89D-6B56-E73D-008B-E9FC0EDBE54F}"/>
              </a:ext>
            </a:extLst>
          </p:cNvPr>
          <p:cNvCxnSpPr>
            <a:cxnSpLocks/>
          </p:cNvCxnSpPr>
          <p:nvPr/>
        </p:nvCxnSpPr>
        <p:spPr>
          <a:xfrm>
            <a:off x="6122016" y="2493488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5F20FD-9C74-A3D6-5283-572D9155ADB1}"/>
              </a:ext>
            </a:extLst>
          </p:cNvPr>
          <p:cNvCxnSpPr/>
          <p:nvPr/>
        </p:nvCxnSpPr>
        <p:spPr>
          <a:xfrm flipH="1">
            <a:off x="5131416" y="2493488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201C57E-A4B3-CD70-5EB5-3DF8EFCD3B4B}"/>
              </a:ext>
            </a:extLst>
          </p:cNvPr>
          <p:cNvSpPr txBox="1">
            <a:spLocks/>
          </p:cNvSpPr>
          <p:nvPr/>
        </p:nvSpPr>
        <p:spPr>
          <a:xfrm>
            <a:off x="4826616" y="3026889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2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8EF3BB1-BAEB-13C2-2C55-683093B139B9}"/>
              </a:ext>
            </a:extLst>
          </p:cNvPr>
          <p:cNvSpPr txBox="1">
            <a:spLocks/>
          </p:cNvSpPr>
          <p:nvPr/>
        </p:nvSpPr>
        <p:spPr>
          <a:xfrm>
            <a:off x="6769716" y="3045938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90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BA27176-0E55-25E1-BB47-6E7BDE788FBD}"/>
              </a:ext>
            </a:extLst>
          </p:cNvPr>
          <p:cNvCxnSpPr/>
          <p:nvPr/>
        </p:nvCxnSpPr>
        <p:spPr>
          <a:xfrm>
            <a:off x="7112616" y="3429000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D98A2C-D419-8FF8-8DD2-F54F22E8DC20}"/>
              </a:ext>
            </a:extLst>
          </p:cNvPr>
          <p:cNvCxnSpPr/>
          <p:nvPr/>
        </p:nvCxnSpPr>
        <p:spPr>
          <a:xfrm flipH="1">
            <a:off x="6122016" y="3429000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AF12100-E126-B15F-A0FB-69819941DAB7}"/>
              </a:ext>
            </a:extLst>
          </p:cNvPr>
          <p:cNvSpPr txBox="1">
            <a:spLocks/>
          </p:cNvSpPr>
          <p:nvPr/>
        </p:nvSpPr>
        <p:spPr>
          <a:xfrm>
            <a:off x="5817216" y="3962401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2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8764C91-16CF-8938-EC82-CA967FBDDBFA}"/>
              </a:ext>
            </a:extLst>
          </p:cNvPr>
          <p:cNvSpPr txBox="1">
            <a:spLocks/>
          </p:cNvSpPr>
          <p:nvPr/>
        </p:nvSpPr>
        <p:spPr>
          <a:xfrm>
            <a:off x="7760316" y="3981450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45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F717BFA-DFA8-381C-FC55-B241CB3073DA}"/>
              </a:ext>
            </a:extLst>
          </p:cNvPr>
          <p:cNvCxnSpPr/>
          <p:nvPr/>
        </p:nvCxnSpPr>
        <p:spPr>
          <a:xfrm>
            <a:off x="8103216" y="4417998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201F3EA-6BB9-B959-06A9-348964A3633E}"/>
              </a:ext>
            </a:extLst>
          </p:cNvPr>
          <p:cNvCxnSpPr/>
          <p:nvPr/>
        </p:nvCxnSpPr>
        <p:spPr>
          <a:xfrm flipH="1">
            <a:off x="7112616" y="4417998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D34E569-3C09-34EE-4556-57FFD34F4457}"/>
              </a:ext>
            </a:extLst>
          </p:cNvPr>
          <p:cNvSpPr txBox="1">
            <a:spLocks/>
          </p:cNvSpPr>
          <p:nvPr/>
        </p:nvSpPr>
        <p:spPr>
          <a:xfrm>
            <a:off x="6807816" y="4951399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3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7DE85A63-D385-5086-B018-4E4A92158AD3}"/>
              </a:ext>
            </a:extLst>
          </p:cNvPr>
          <p:cNvSpPr txBox="1">
            <a:spLocks/>
          </p:cNvSpPr>
          <p:nvPr/>
        </p:nvSpPr>
        <p:spPr>
          <a:xfrm>
            <a:off x="8750916" y="4970448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15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B6F9866-1E47-B10F-8A18-1635DCD607A4}"/>
              </a:ext>
            </a:extLst>
          </p:cNvPr>
          <p:cNvSpPr txBox="1">
            <a:spLocks/>
          </p:cNvSpPr>
          <p:nvPr/>
        </p:nvSpPr>
        <p:spPr>
          <a:xfrm>
            <a:off x="609600" y="4849628"/>
            <a:ext cx="3733800" cy="394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>
                <a:sym typeface="Symbol"/>
              </a:rPr>
              <a:t>180 = 2</a:t>
            </a:r>
            <a:r>
              <a:rPr lang="en-US" sz="1800" baseline="30000" dirty="0">
                <a:sym typeface="Symbol"/>
              </a:rPr>
              <a:t>2</a:t>
            </a:r>
            <a:r>
              <a:rPr lang="en-US" sz="1800" dirty="0">
                <a:sym typeface="Symbol"/>
              </a:rPr>
              <a:t>  3</a:t>
            </a:r>
            <a:r>
              <a:rPr lang="en-US" sz="1800" baseline="30000" dirty="0">
                <a:sym typeface="Symbol"/>
              </a:rPr>
              <a:t>2</a:t>
            </a:r>
            <a:r>
              <a:rPr lang="en-US" sz="1800" dirty="0">
                <a:sym typeface="Symbol"/>
              </a:rPr>
              <a:t>  5</a:t>
            </a:r>
            <a:endParaRPr lang="en-US" sz="180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2CC8A9B-56A2-CD73-E9DC-693F412FCDF9}"/>
              </a:ext>
            </a:extLst>
          </p:cNvPr>
          <p:cNvSpPr txBox="1">
            <a:spLocks/>
          </p:cNvSpPr>
          <p:nvPr/>
        </p:nvSpPr>
        <p:spPr>
          <a:xfrm>
            <a:off x="609600" y="4295432"/>
            <a:ext cx="3733800" cy="369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/>
              <a:t>180 = 2 </a:t>
            </a:r>
            <a:r>
              <a:rPr lang="en-US" sz="1800" dirty="0">
                <a:sym typeface="Symbol"/>
              </a:rPr>
              <a:t> 2  3  3 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7F86A4-4F86-D124-2C45-3F36C8C75031}"/>
              </a:ext>
            </a:extLst>
          </p:cNvPr>
          <p:cNvSpPr txBox="1"/>
          <p:nvPr/>
        </p:nvSpPr>
        <p:spPr>
          <a:xfrm>
            <a:off x="829876" y="1529123"/>
            <a:ext cx="3780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What’s the prime factorization of 180?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F01DC55-73E6-C1B1-0815-C7A62579C1B1}"/>
              </a:ext>
            </a:extLst>
          </p:cNvPr>
          <p:cNvCxnSpPr/>
          <p:nvPr/>
        </p:nvCxnSpPr>
        <p:spPr>
          <a:xfrm>
            <a:off x="9124554" y="5390011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BBC0D65-DBC2-5E6B-BA06-F2B658094A40}"/>
              </a:ext>
            </a:extLst>
          </p:cNvPr>
          <p:cNvCxnSpPr/>
          <p:nvPr/>
        </p:nvCxnSpPr>
        <p:spPr>
          <a:xfrm flipH="1">
            <a:off x="8133954" y="5390011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22B014A-D9B4-C793-3C49-12FAAB416DDF}"/>
              </a:ext>
            </a:extLst>
          </p:cNvPr>
          <p:cNvSpPr txBox="1">
            <a:spLocks/>
          </p:cNvSpPr>
          <p:nvPr/>
        </p:nvSpPr>
        <p:spPr>
          <a:xfrm>
            <a:off x="7829154" y="5923412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3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ACA80EBB-1200-BE5B-EFF2-62E332471635}"/>
              </a:ext>
            </a:extLst>
          </p:cNvPr>
          <p:cNvSpPr txBox="1">
            <a:spLocks/>
          </p:cNvSpPr>
          <p:nvPr/>
        </p:nvSpPr>
        <p:spPr>
          <a:xfrm>
            <a:off x="9772254" y="5942461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712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2" grpId="0"/>
      <p:bldP spid="15" grpId="0"/>
      <p:bldP spid="16" grpId="0"/>
      <p:bldP spid="17" grpId="0"/>
      <p:bldP spid="18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Prime Factorizations</a:t>
            </a:r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E6274DE-DE97-73F5-37DA-EFC9BE18621D}"/>
              </a:ext>
            </a:extLst>
          </p:cNvPr>
          <p:cNvGrpSpPr/>
          <p:nvPr/>
        </p:nvGrpSpPr>
        <p:grpSpPr>
          <a:xfrm>
            <a:off x="609600" y="4295432"/>
            <a:ext cx="3733800" cy="948584"/>
            <a:chOff x="609600" y="4295432"/>
            <a:chExt cx="3733800" cy="948584"/>
          </a:xfrm>
        </p:grpSpPr>
        <p:sp>
          <p:nvSpPr>
            <p:cNvPr id="17" name="Content Placeholder 2">
              <a:extLst>
                <a:ext uri="{FF2B5EF4-FFF2-40B4-BE49-F238E27FC236}">
                  <a16:creationId xmlns:a16="http://schemas.microsoft.com/office/drawing/2014/main" id="{0B6F9866-1E47-B10F-8A18-1635DCD607A4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4849628"/>
              <a:ext cx="3733800" cy="39438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>
                  <a:sym typeface="Symbol"/>
                </a:rPr>
                <a:t>180 = 2</a:t>
              </a:r>
              <a:r>
                <a:rPr lang="en-US" sz="1800" baseline="30000" dirty="0">
                  <a:sym typeface="Symbol"/>
                </a:rPr>
                <a:t>2</a:t>
              </a:r>
              <a:r>
                <a:rPr lang="en-US" sz="1800" dirty="0">
                  <a:sym typeface="Symbol"/>
                </a:rPr>
                <a:t>  3</a:t>
              </a:r>
              <a:r>
                <a:rPr lang="en-US" sz="1800" baseline="30000" dirty="0">
                  <a:sym typeface="Symbol"/>
                </a:rPr>
                <a:t>2</a:t>
              </a:r>
              <a:r>
                <a:rPr lang="en-US" sz="1800" dirty="0">
                  <a:sym typeface="Symbol"/>
                </a:rPr>
                <a:t>  5</a:t>
              </a:r>
              <a:endParaRPr lang="en-US" sz="1800" dirty="0"/>
            </a:p>
          </p:txBody>
        </p:sp>
        <p:sp>
          <p:nvSpPr>
            <p:cNvPr id="18" name="Content Placeholder 2">
              <a:extLst>
                <a:ext uri="{FF2B5EF4-FFF2-40B4-BE49-F238E27FC236}">
                  <a16:creationId xmlns:a16="http://schemas.microsoft.com/office/drawing/2014/main" id="{32CC8A9B-56A2-CD73-E9DC-693F412FCDF9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4295432"/>
              <a:ext cx="3733800" cy="3693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1800" dirty="0"/>
                <a:t>180 = 2 </a:t>
              </a:r>
              <a:r>
                <a:rPr lang="en-US" sz="1800" dirty="0">
                  <a:sym typeface="Symbol"/>
                </a:rPr>
                <a:t> 2  3  3  5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567F86A4-4F86-D124-2C45-3F36C8C75031}"/>
              </a:ext>
            </a:extLst>
          </p:cNvPr>
          <p:cNvSpPr txBox="1"/>
          <p:nvPr/>
        </p:nvSpPr>
        <p:spPr>
          <a:xfrm>
            <a:off x="829876" y="1529123"/>
            <a:ext cx="37809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What’s the prime factorization of 180?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B78354B-51EC-B316-DB0F-F6F601A51913}"/>
              </a:ext>
            </a:extLst>
          </p:cNvPr>
          <p:cNvGrpSpPr/>
          <p:nvPr/>
        </p:nvGrpSpPr>
        <p:grpSpPr>
          <a:xfrm>
            <a:off x="4826616" y="2075989"/>
            <a:ext cx="5631438" cy="4476071"/>
            <a:chOff x="4826616" y="2075989"/>
            <a:chExt cx="5631438" cy="4476071"/>
          </a:xfrm>
        </p:grpSpPr>
        <p:sp>
          <p:nvSpPr>
            <p:cNvPr id="3" name="Content Placeholder 2">
              <a:extLst>
                <a:ext uri="{FF2B5EF4-FFF2-40B4-BE49-F238E27FC236}">
                  <a16:creationId xmlns:a16="http://schemas.microsoft.com/office/drawing/2014/main" id="{6E947B2C-3816-568A-FE9F-1F7FB1E3FB95}"/>
                </a:ext>
              </a:extLst>
            </p:cNvPr>
            <p:cNvSpPr txBox="1">
              <a:spLocks/>
            </p:cNvSpPr>
            <p:nvPr/>
          </p:nvSpPr>
          <p:spPr>
            <a:xfrm>
              <a:off x="4826616" y="2075989"/>
              <a:ext cx="2542372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180</a:t>
              </a:r>
            </a:p>
          </p:txBody>
        </p:sp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A9FED89D-6B56-E73D-008B-E9FC0EDBE54F}"/>
                </a:ext>
              </a:extLst>
            </p:cNvPr>
            <p:cNvCxnSpPr>
              <a:cxnSpLocks/>
            </p:cNvCxnSpPr>
            <p:nvPr/>
          </p:nvCxnSpPr>
          <p:spPr>
            <a:xfrm>
              <a:off x="6122016" y="2493488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475F20FD-9C74-A3D6-5283-572D9155ADB1}"/>
                </a:ext>
              </a:extLst>
            </p:cNvPr>
            <p:cNvCxnSpPr/>
            <p:nvPr/>
          </p:nvCxnSpPr>
          <p:spPr>
            <a:xfrm flipH="1">
              <a:off x="5131416" y="2493488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A201C57E-A4B3-CD70-5EB5-3DF8EFCD3B4B}"/>
                </a:ext>
              </a:extLst>
            </p:cNvPr>
            <p:cNvSpPr txBox="1">
              <a:spLocks/>
            </p:cNvSpPr>
            <p:nvPr/>
          </p:nvSpPr>
          <p:spPr>
            <a:xfrm>
              <a:off x="4826616" y="3026889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2</a:t>
              </a: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18EF3BB1-BAEB-13C2-2C55-683093B139B9}"/>
                </a:ext>
              </a:extLst>
            </p:cNvPr>
            <p:cNvSpPr txBox="1">
              <a:spLocks/>
            </p:cNvSpPr>
            <p:nvPr/>
          </p:nvSpPr>
          <p:spPr>
            <a:xfrm>
              <a:off x="6769716" y="3045938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90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BA27176-0E55-25E1-BB47-6E7BDE788FBD}"/>
                </a:ext>
              </a:extLst>
            </p:cNvPr>
            <p:cNvCxnSpPr/>
            <p:nvPr/>
          </p:nvCxnSpPr>
          <p:spPr>
            <a:xfrm>
              <a:off x="7112616" y="3429000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24D98A2C-D419-8FF8-8DD2-F54F22E8DC20}"/>
                </a:ext>
              </a:extLst>
            </p:cNvPr>
            <p:cNvCxnSpPr/>
            <p:nvPr/>
          </p:nvCxnSpPr>
          <p:spPr>
            <a:xfrm flipH="1">
              <a:off x="6122016" y="3429000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3AF12100-E126-B15F-A0FB-69819941DAB7}"/>
                </a:ext>
              </a:extLst>
            </p:cNvPr>
            <p:cNvSpPr txBox="1">
              <a:spLocks/>
            </p:cNvSpPr>
            <p:nvPr/>
          </p:nvSpPr>
          <p:spPr>
            <a:xfrm>
              <a:off x="5817216" y="3962401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2</a:t>
              </a:r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08764C91-16CF-8938-EC82-CA967FBDDBFA}"/>
                </a:ext>
              </a:extLst>
            </p:cNvPr>
            <p:cNvSpPr txBox="1">
              <a:spLocks/>
            </p:cNvSpPr>
            <p:nvPr/>
          </p:nvSpPr>
          <p:spPr>
            <a:xfrm>
              <a:off x="7760316" y="3981450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45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F717BFA-DFA8-381C-FC55-B241CB3073DA}"/>
                </a:ext>
              </a:extLst>
            </p:cNvPr>
            <p:cNvCxnSpPr/>
            <p:nvPr/>
          </p:nvCxnSpPr>
          <p:spPr>
            <a:xfrm>
              <a:off x="8103216" y="4417998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2201F3EA-6BB9-B959-06A9-348964A3633E}"/>
                </a:ext>
              </a:extLst>
            </p:cNvPr>
            <p:cNvCxnSpPr/>
            <p:nvPr/>
          </p:nvCxnSpPr>
          <p:spPr>
            <a:xfrm flipH="1">
              <a:off x="7112616" y="4417998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FD34E569-3C09-34EE-4556-57FFD34F4457}"/>
                </a:ext>
              </a:extLst>
            </p:cNvPr>
            <p:cNvSpPr txBox="1">
              <a:spLocks/>
            </p:cNvSpPr>
            <p:nvPr/>
          </p:nvSpPr>
          <p:spPr>
            <a:xfrm>
              <a:off x="6807816" y="4951399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3</a:t>
              </a:r>
            </a:p>
          </p:txBody>
        </p:sp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7DE85A63-D385-5086-B018-4E4A92158AD3}"/>
                </a:ext>
              </a:extLst>
            </p:cNvPr>
            <p:cNvSpPr txBox="1">
              <a:spLocks/>
            </p:cNvSpPr>
            <p:nvPr/>
          </p:nvSpPr>
          <p:spPr>
            <a:xfrm>
              <a:off x="8750916" y="4970448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15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4F01DC55-73E6-C1B1-0815-C7A62579C1B1}"/>
                </a:ext>
              </a:extLst>
            </p:cNvPr>
            <p:cNvCxnSpPr/>
            <p:nvPr/>
          </p:nvCxnSpPr>
          <p:spPr>
            <a:xfrm>
              <a:off x="9124554" y="5390011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DBBC0D65-DBC2-5E6B-BA06-F2B658094A40}"/>
                </a:ext>
              </a:extLst>
            </p:cNvPr>
            <p:cNvCxnSpPr/>
            <p:nvPr/>
          </p:nvCxnSpPr>
          <p:spPr>
            <a:xfrm flipH="1">
              <a:off x="8133954" y="5390011"/>
              <a:ext cx="990600" cy="533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322B014A-D9B4-C793-3C49-12FAAB416DDF}"/>
                </a:ext>
              </a:extLst>
            </p:cNvPr>
            <p:cNvSpPr txBox="1">
              <a:spLocks/>
            </p:cNvSpPr>
            <p:nvPr/>
          </p:nvSpPr>
          <p:spPr>
            <a:xfrm>
              <a:off x="7829154" y="5923412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3</a:t>
              </a:r>
            </a:p>
          </p:txBody>
        </p:sp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ACA80EBB-1200-BE5B-EFF2-62E332471635}"/>
                </a:ext>
              </a:extLst>
            </p:cNvPr>
            <p:cNvSpPr txBox="1">
              <a:spLocks/>
            </p:cNvSpPr>
            <p:nvPr/>
          </p:nvSpPr>
          <p:spPr>
            <a:xfrm>
              <a:off x="9772254" y="5942461"/>
              <a:ext cx="685800" cy="609599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en-US" sz="1800" dirty="0"/>
                <a:t>5</a:t>
              </a:r>
            </a:p>
          </p:txBody>
        </p: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7AFD0FD-8C5E-7F75-E75B-3C46760E644F}"/>
              </a:ext>
            </a:extLst>
          </p:cNvPr>
          <p:cNvSpPr txBox="1">
            <a:spLocks/>
          </p:cNvSpPr>
          <p:nvPr/>
        </p:nvSpPr>
        <p:spPr>
          <a:xfrm>
            <a:off x="7350939" y="2045253"/>
            <a:ext cx="3485754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180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CF64F2F-18E6-8CC0-E358-C6D1FEB675EC}"/>
              </a:ext>
            </a:extLst>
          </p:cNvPr>
          <p:cNvCxnSpPr>
            <a:cxnSpLocks/>
          </p:cNvCxnSpPr>
          <p:nvPr/>
        </p:nvCxnSpPr>
        <p:spPr>
          <a:xfrm>
            <a:off x="9129555" y="2462752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35BDBA5-E7B8-B565-9BAF-7BD312D3D5C1}"/>
              </a:ext>
            </a:extLst>
          </p:cNvPr>
          <p:cNvCxnSpPr/>
          <p:nvPr/>
        </p:nvCxnSpPr>
        <p:spPr>
          <a:xfrm flipH="1">
            <a:off x="8138955" y="2462752"/>
            <a:ext cx="9906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9175F89-9A53-D845-89FB-51CE9ED74214}"/>
              </a:ext>
            </a:extLst>
          </p:cNvPr>
          <p:cNvSpPr txBox="1">
            <a:spLocks/>
          </p:cNvSpPr>
          <p:nvPr/>
        </p:nvSpPr>
        <p:spPr>
          <a:xfrm>
            <a:off x="7834155" y="2996153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10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7872FE3-3956-6B77-499E-666586E476DE}"/>
              </a:ext>
            </a:extLst>
          </p:cNvPr>
          <p:cNvSpPr txBox="1">
            <a:spLocks/>
          </p:cNvSpPr>
          <p:nvPr/>
        </p:nvSpPr>
        <p:spPr>
          <a:xfrm>
            <a:off x="9777255" y="3015202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18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976E60B-9E46-3C9D-FA4D-A3A7C5ADB9FA}"/>
              </a:ext>
            </a:extLst>
          </p:cNvPr>
          <p:cNvSpPr txBox="1">
            <a:spLocks/>
          </p:cNvSpPr>
          <p:nvPr/>
        </p:nvSpPr>
        <p:spPr>
          <a:xfrm>
            <a:off x="8278706" y="4216114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2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A8C5F0EC-BC80-A798-46EC-D0ACACE9BEF9}"/>
              </a:ext>
            </a:extLst>
          </p:cNvPr>
          <p:cNvSpPr txBox="1">
            <a:spLocks/>
          </p:cNvSpPr>
          <p:nvPr/>
        </p:nvSpPr>
        <p:spPr>
          <a:xfrm>
            <a:off x="10176186" y="4247519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9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59D2CC5A-06AF-805E-8F92-B7EB6047A351}"/>
              </a:ext>
            </a:extLst>
          </p:cNvPr>
          <p:cNvSpPr txBox="1">
            <a:spLocks/>
          </p:cNvSpPr>
          <p:nvPr/>
        </p:nvSpPr>
        <p:spPr>
          <a:xfrm>
            <a:off x="9699936" y="5483492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3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589A29E-5D44-4BAF-FE04-1F7E6DBE16C1}"/>
              </a:ext>
            </a:extLst>
          </p:cNvPr>
          <p:cNvSpPr txBox="1">
            <a:spLocks/>
          </p:cNvSpPr>
          <p:nvPr/>
        </p:nvSpPr>
        <p:spPr>
          <a:xfrm>
            <a:off x="10575117" y="5483492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3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EFDE3F2-625C-C1C0-F710-F3D9A70F1F28}"/>
              </a:ext>
            </a:extLst>
          </p:cNvPr>
          <p:cNvCxnSpPr>
            <a:cxnSpLocks/>
          </p:cNvCxnSpPr>
          <p:nvPr/>
        </p:nvCxnSpPr>
        <p:spPr>
          <a:xfrm>
            <a:off x="8177055" y="3455413"/>
            <a:ext cx="398931" cy="73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2B43BBF-C817-720E-BE89-3B048C80859D}"/>
              </a:ext>
            </a:extLst>
          </p:cNvPr>
          <p:cNvCxnSpPr>
            <a:cxnSpLocks/>
          </p:cNvCxnSpPr>
          <p:nvPr/>
        </p:nvCxnSpPr>
        <p:spPr>
          <a:xfrm flipH="1">
            <a:off x="7700805" y="3455413"/>
            <a:ext cx="476250" cy="73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1462259E-9C9C-0FDA-7A1E-BDAF70189DA4}"/>
              </a:ext>
            </a:extLst>
          </p:cNvPr>
          <p:cNvSpPr txBox="1">
            <a:spLocks/>
          </p:cNvSpPr>
          <p:nvPr/>
        </p:nvSpPr>
        <p:spPr>
          <a:xfrm>
            <a:off x="7357982" y="4216114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5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7611FD9-431D-CC06-8557-B9B7388EF4BC}"/>
              </a:ext>
            </a:extLst>
          </p:cNvPr>
          <p:cNvSpPr txBox="1">
            <a:spLocks/>
          </p:cNvSpPr>
          <p:nvPr/>
        </p:nvSpPr>
        <p:spPr>
          <a:xfrm>
            <a:off x="9301005" y="4216114"/>
            <a:ext cx="6858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1800" dirty="0"/>
              <a:t>2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3AA62B9-94E2-6461-7927-C51389B9DA71}"/>
              </a:ext>
            </a:extLst>
          </p:cNvPr>
          <p:cNvCxnSpPr>
            <a:cxnSpLocks/>
          </p:cNvCxnSpPr>
          <p:nvPr/>
        </p:nvCxnSpPr>
        <p:spPr>
          <a:xfrm>
            <a:off x="10120155" y="3461337"/>
            <a:ext cx="398931" cy="73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69F86D6-424B-6BF7-419E-079B2C97E902}"/>
              </a:ext>
            </a:extLst>
          </p:cNvPr>
          <p:cNvCxnSpPr>
            <a:cxnSpLocks/>
          </p:cNvCxnSpPr>
          <p:nvPr/>
        </p:nvCxnSpPr>
        <p:spPr>
          <a:xfrm flipH="1">
            <a:off x="9643905" y="3461337"/>
            <a:ext cx="476250" cy="73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DA664FB-22C8-5089-E375-EC67ACCEE782}"/>
              </a:ext>
            </a:extLst>
          </p:cNvPr>
          <p:cNvCxnSpPr>
            <a:cxnSpLocks/>
          </p:cNvCxnSpPr>
          <p:nvPr/>
        </p:nvCxnSpPr>
        <p:spPr>
          <a:xfrm>
            <a:off x="10519086" y="4684068"/>
            <a:ext cx="398931" cy="73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08A3A16-DF89-F767-3001-F166663D5C21}"/>
              </a:ext>
            </a:extLst>
          </p:cNvPr>
          <p:cNvCxnSpPr>
            <a:cxnSpLocks/>
          </p:cNvCxnSpPr>
          <p:nvPr/>
        </p:nvCxnSpPr>
        <p:spPr>
          <a:xfrm flipH="1">
            <a:off x="10042836" y="4684068"/>
            <a:ext cx="476250" cy="734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06396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4.81481E-6 L -0.33502 0.004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58" y="2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-0.05625 0.1381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" y="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  <p:bldP spid="29" grpId="0"/>
      <p:bldP spid="30" grpId="0"/>
      <p:bldP spid="31" grpId="0"/>
      <p:bldP spid="32" grpId="0"/>
      <p:bldP spid="33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The Fundamental Theorem of Arithmetic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7F86A4-4F86-D124-2C45-3F36C8C75031}"/>
              </a:ext>
            </a:extLst>
          </p:cNvPr>
          <p:cNvSpPr txBox="1"/>
          <p:nvPr/>
        </p:nvSpPr>
        <p:spPr>
          <a:xfrm>
            <a:off x="829877" y="1529123"/>
            <a:ext cx="107525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Every integer greater than one has a prime factorization and that prime factorization is unique up to the order of the factors.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936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DBD4-8063-96EA-20E2-BDF8162FD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What’s Next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53842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4|15.3|13.3|7.9|10.1|9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.7|13.8|16.6|9.4|7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.7|13.8|16.6|9.4|7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.7|13.8|16.6|9.4|7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67</TotalTime>
  <Words>133</Words>
  <Application>Microsoft Office PowerPoint</Application>
  <PresentationFormat>Widescreen</PresentationFormat>
  <Paragraphs>46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Bookman Old Style</vt:lpstr>
      <vt:lpstr>Calibri</vt:lpstr>
      <vt:lpstr>Gill Sans MT</vt:lpstr>
      <vt:lpstr>Wingdings</vt:lpstr>
      <vt:lpstr>Wingdings 3</vt:lpstr>
      <vt:lpstr>GreenTheme</vt:lpstr>
      <vt:lpstr>Working with Integers</vt:lpstr>
      <vt:lpstr>Prime Factorizations</vt:lpstr>
      <vt:lpstr>Prime Factorizations</vt:lpstr>
      <vt:lpstr>The Fundamental Theorem of Arithmetic</vt:lpstr>
      <vt:lpstr>What’s Next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Integers</dc:title>
  <dc:creator>Allen, Gregory</dc:creator>
  <cp:lastModifiedBy>Allen, Gregory</cp:lastModifiedBy>
  <cp:revision>26</cp:revision>
  <dcterms:created xsi:type="dcterms:W3CDTF">2023-05-29T01:57:16Z</dcterms:created>
  <dcterms:modified xsi:type="dcterms:W3CDTF">2023-05-30T02:30:49Z</dcterms:modified>
</cp:coreProperties>
</file>